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82" r:id="rId4"/>
    <p:sldId id="283" r:id="rId5"/>
    <p:sldId id="264" r:id="rId6"/>
    <p:sldId id="284" r:id="rId7"/>
    <p:sldId id="285" r:id="rId8"/>
    <p:sldId id="286" r:id="rId9"/>
    <p:sldId id="287" r:id="rId10"/>
    <p:sldId id="263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009AF-FF0E-43B8-BC2D-13E68FA1334A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61CEF-4C26-45A1-A2D9-709109FF8C9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683568" y="11663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</p:txBody>
      </p:sp>
      <p:sp>
        <p:nvSpPr>
          <p:cNvPr id="10" name="CaixaDeTexto 9"/>
          <p:cNvSpPr txBox="1"/>
          <p:nvPr/>
        </p:nvSpPr>
        <p:spPr>
          <a:xfrm>
            <a:off x="467544" y="1340768"/>
            <a:ext cx="835292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2400" dirty="0" smtClean="0"/>
              <a:t> Altitudes &gt; 1800 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2400" dirty="0" smtClean="0"/>
              <a:t> Altas declividades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2400" dirty="0" smtClean="0"/>
              <a:t> Lagoas/Lagoas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2400" dirty="0" smtClean="0"/>
              <a:t> Veredas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2400" dirty="0" smtClean="0"/>
              <a:t> Chapadas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2400" dirty="0" smtClean="0"/>
              <a:t> Linhas de cumeada</a:t>
            </a:r>
            <a:endParaRPr lang="pt-B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51520" y="1484784"/>
            <a:ext cx="8640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- Definição na resolução CONAMA 303, de 20 de março de 2002:</a:t>
            </a:r>
            <a:endParaRPr lang="pt-BR" dirty="0"/>
          </a:p>
          <a:p>
            <a:pPr lvl="1">
              <a:buFont typeface="Arial" pitchFamily="34" charset="0"/>
              <a:buChar char="•"/>
            </a:pPr>
            <a:r>
              <a:rPr lang="pt-BR" dirty="0" smtClean="0"/>
              <a:t> Chapadas: regiões com elevações maiores que 600 m, declividade média inferior a 10% ou ~6</a:t>
            </a:r>
            <a:r>
              <a:rPr lang="pt-BR" baseline="30000" dirty="0" smtClean="0"/>
              <a:t>o</a:t>
            </a:r>
            <a:r>
              <a:rPr lang="pt-BR" dirty="0" smtClean="0"/>
              <a:t>, área total &gt; 10 ha, terminada em escarpa (declividade &gt;= 45</a:t>
            </a:r>
            <a:r>
              <a:rPr lang="pt-BR" baseline="30000" dirty="0" smtClean="0"/>
              <a:t>o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r>
              <a:rPr lang="pt-BR" dirty="0" smtClean="0"/>
              <a:t>- APP definida como região de 100 m a partir da escarpa no sentido reverso</a:t>
            </a:r>
          </a:p>
          <a:p>
            <a:endParaRPr lang="pt-BR" dirty="0" smtClean="0"/>
          </a:p>
          <a:p>
            <a:r>
              <a:rPr lang="pt-BR" dirty="0" smtClean="0"/>
              <a:t>- Topografia de entrada: grade do SRTM com resolução de 90 m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 Procedimento de definição da chapada se baseia nos valores de elevação e declividade, e utiliza os pontos de escarpa para identificar as regiões de chapada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 Distância de busca a partir da escarpa é um parâmetro arbitrário (considerado 500 m)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 Pontos ao redor da escarpa com elevação mais alta distantes &lt;= 100 m definem a APP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Chapadas</a:t>
            </a: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Chapadas</a:t>
            </a:r>
            <a:endParaRPr lang="pt-BR" sz="3200" dirty="0"/>
          </a:p>
        </p:txBody>
      </p:sp>
      <p:pic>
        <p:nvPicPr>
          <p:cNvPr id="4" name="Imagem 3" descr="chapada_guimaraes_app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677" y="1484784"/>
            <a:ext cx="4521355" cy="3814762"/>
          </a:xfrm>
          <a:prstGeom prst="rect">
            <a:avLst/>
          </a:prstGeom>
        </p:spPr>
      </p:pic>
      <p:pic>
        <p:nvPicPr>
          <p:cNvPr id="6" name="Imagem 5" descr="chapada_veadeiros_app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6056" y="1484784"/>
            <a:ext cx="3816424" cy="496855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51520" y="5589240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Chapada dos Guimarães – MT (acima) e chapada dos Veadeiros – GO (ao lado)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1340768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Questões:</a:t>
            </a:r>
          </a:p>
          <a:p>
            <a:endParaRPr lang="pt-BR" sz="2400" dirty="0" smtClean="0"/>
          </a:p>
          <a:p>
            <a:r>
              <a:rPr lang="pt-BR" sz="2400" dirty="0" smtClean="0"/>
              <a:t>- Distância de busca a partir da escarpa é um parâmetro arbitrário</a:t>
            </a:r>
          </a:p>
          <a:p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Chapadas</a:t>
            </a: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1520" y="1484784"/>
            <a:ext cx="864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- Linha entre os pontos mais altos (picos) de morros ou montanhas constituindo-se no divisor de águas</a:t>
            </a:r>
          </a:p>
          <a:p>
            <a:endParaRPr lang="pt-BR" dirty="0" smtClean="0"/>
          </a:p>
          <a:p>
            <a:r>
              <a:rPr lang="pt-BR" dirty="0" smtClean="0"/>
              <a:t>- APP definida pelos pontos de cota &gt;= terço do pico mais baixo em relação à base para cada segmento de 1000 m no R</a:t>
            </a:r>
            <a:r>
              <a:rPr lang="pt-BR" baseline="30000" dirty="0" smtClean="0"/>
              <a:t>3</a:t>
            </a:r>
          </a:p>
          <a:p>
            <a:endParaRPr lang="pt-BR" dirty="0" smtClean="0"/>
          </a:p>
          <a:p>
            <a:r>
              <a:rPr lang="pt-BR" dirty="0" smtClean="0"/>
              <a:t>- Base definida pelos pontos da rede de drenagem ou de planícies</a:t>
            </a:r>
          </a:p>
          <a:p>
            <a:endParaRPr lang="pt-BR" dirty="0" smtClean="0"/>
          </a:p>
          <a:p>
            <a:r>
              <a:rPr lang="pt-BR" dirty="0" smtClean="0"/>
              <a:t>- Topografia de entrada: grade do SRTM com resolução de 90 m e curvas de nível</a:t>
            </a:r>
          </a:p>
          <a:p>
            <a:endParaRPr lang="pt-BR" dirty="0"/>
          </a:p>
          <a:p>
            <a:pPr>
              <a:buFontTx/>
              <a:buChar char="-"/>
            </a:pPr>
            <a:r>
              <a:rPr lang="pt-BR" dirty="0" smtClean="0"/>
              <a:t> Rede de drenagem gerada por limiar com o </a:t>
            </a:r>
            <a:r>
              <a:rPr lang="pt-BR" dirty="0" err="1" smtClean="0"/>
              <a:t>TerraHidro</a:t>
            </a:r>
            <a:r>
              <a:rPr lang="pt-BR" dirty="0" smtClean="0"/>
              <a:t> e vetorizada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 Planícies consideradas como regiões com declividade média inferior a 10% e área superior a 10 ha</a:t>
            </a:r>
          </a:p>
          <a:p>
            <a:pPr>
              <a:buFontTx/>
              <a:buChar char="-"/>
            </a:pPr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 Delimitação das bacias é indicador dos divisores de água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Linhas de cumeada</a:t>
            </a:r>
            <a:endParaRPr lang="pt-BR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1520" y="1484784"/>
            <a:ext cx="864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- A partir de um pico arbitrário buscam-se outros picos próximos (considerado 500 m)</a:t>
            </a:r>
          </a:p>
          <a:p>
            <a:endParaRPr lang="pt-BR" dirty="0" smtClean="0"/>
          </a:p>
          <a:p>
            <a:r>
              <a:rPr lang="pt-BR" dirty="0" smtClean="0"/>
              <a:t>- Segmentos entre os picos que intersectam drenagens não são conectados (limiar pode mudar o resultado)</a:t>
            </a:r>
          </a:p>
          <a:p>
            <a:endParaRPr lang="pt-BR" dirty="0" smtClean="0"/>
          </a:p>
          <a:p>
            <a:r>
              <a:rPr lang="pt-BR" dirty="0" smtClean="0"/>
              <a:t>- Buffer arbitrário (considerado 10 m) ao redor da delimitação de bacias indica “picos de divisores de água”</a:t>
            </a:r>
          </a:p>
          <a:p>
            <a:endParaRPr lang="pt-BR" dirty="0" smtClean="0"/>
          </a:p>
          <a:p>
            <a:r>
              <a:rPr lang="pt-BR" dirty="0" smtClean="0"/>
              <a:t>- Apenas picos localizados no interior de curvas de nível fechada são considerados</a:t>
            </a:r>
          </a:p>
          <a:p>
            <a:endParaRPr lang="pt-BR" dirty="0" smtClean="0"/>
          </a:p>
          <a:p>
            <a:r>
              <a:rPr lang="pt-BR" dirty="0" smtClean="0"/>
              <a:t>- Linhas de </a:t>
            </a:r>
            <a:r>
              <a:rPr lang="pt-BR" dirty="0" err="1" smtClean="0"/>
              <a:t>Bresenham</a:t>
            </a:r>
            <a:r>
              <a:rPr lang="pt-BR" dirty="0" smtClean="0"/>
              <a:t> com incremento arbitrário obtidas dos pontos de delimitação das bacias definem as linhas de cumeada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Linhas de cumeada</a:t>
            </a:r>
            <a:endParaRPr lang="pt-BR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cumeada_regiao_0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5736" y="1340768"/>
            <a:ext cx="4560803" cy="471281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Linhas de cumeada</a:t>
            </a: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051720" y="6095037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Linhas de cumeada gerada (</a:t>
            </a:r>
            <a:r>
              <a:rPr lang="pt-BR" dirty="0" err="1" smtClean="0"/>
              <a:t>magenta</a:t>
            </a:r>
            <a:r>
              <a:rPr lang="pt-BR" dirty="0" smtClean="0"/>
              <a:t>) e do especialista (ciano)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Linhas de cumeada</a:t>
            </a: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051720" y="6095037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Linhas de cumeada gerada (</a:t>
            </a:r>
            <a:r>
              <a:rPr lang="pt-BR" dirty="0" err="1" smtClean="0"/>
              <a:t>magenta</a:t>
            </a:r>
            <a:r>
              <a:rPr lang="pt-BR" dirty="0" smtClean="0"/>
              <a:t>) e do especialista (ciano)</a:t>
            </a:r>
          </a:p>
        </p:txBody>
      </p:sp>
      <p:pic>
        <p:nvPicPr>
          <p:cNvPr id="6" name="Imagem 5" descr="app_regiao_0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5736" y="1352658"/>
            <a:ext cx="4561200" cy="471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Linhas de cumeada</a:t>
            </a: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051720" y="6095037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Linhas de cumeada gerada (</a:t>
            </a:r>
            <a:r>
              <a:rPr lang="pt-BR" dirty="0" err="1" smtClean="0"/>
              <a:t>magenta</a:t>
            </a:r>
            <a:r>
              <a:rPr lang="pt-BR" dirty="0" smtClean="0"/>
              <a:t>) e do especialista (ciano)</a:t>
            </a:r>
          </a:p>
        </p:txBody>
      </p:sp>
      <p:pic>
        <p:nvPicPr>
          <p:cNvPr id="5" name="Imagem 4" descr="app_regiao_05_DA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5736" y="1380896"/>
            <a:ext cx="4561200" cy="471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7544" y="1340768"/>
            <a:ext cx="83529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Questões:</a:t>
            </a:r>
          </a:p>
          <a:p>
            <a:endParaRPr lang="pt-BR" sz="2400" dirty="0" smtClean="0"/>
          </a:p>
          <a:p>
            <a:r>
              <a:rPr lang="pt-BR" sz="2400" dirty="0" smtClean="0"/>
              <a:t>- Redes de drenagem geradas por diferentes limiares podem mudar as linhas de cumeada</a:t>
            </a:r>
          </a:p>
          <a:p>
            <a:endParaRPr lang="pt-BR" sz="2400" dirty="0" smtClean="0"/>
          </a:p>
          <a:p>
            <a:r>
              <a:rPr lang="pt-BR" sz="2400" dirty="0" smtClean="0"/>
              <a:t>- Buffer ao redor da delimitação de bacias pode excluir picos</a:t>
            </a:r>
          </a:p>
          <a:p>
            <a:endParaRPr lang="pt-BR" sz="2400" dirty="0" smtClean="0"/>
          </a:p>
          <a:p>
            <a:r>
              <a:rPr lang="pt-BR" sz="2400" dirty="0" smtClean="0"/>
              <a:t>- Lei e resolução não incluem uma definição numérica de planície</a:t>
            </a:r>
          </a:p>
          <a:p>
            <a:endParaRPr lang="pt-BR" sz="2400" dirty="0" smtClean="0"/>
          </a:p>
          <a:p>
            <a:r>
              <a:rPr lang="pt-BR" sz="2400" dirty="0" smtClean="0"/>
              <a:t>- Definição numérica de relevos ondulados para base</a:t>
            </a:r>
          </a:p>
          <a:p>
            <a:endParaRPr lang="pt-BR" sz="2400" dirty="0" smtClean="0"/>
          </a:p>
          <a:p>
            <a:r>
              <a:rPr lang="pt-BR" sz="2400" dirty="0" smtClean="0"/>
              <a:t>- Distância arbitrária para busca dos pontos pode unir picos de linhas de cumeadas distintas</a:t>
            </a:r>
          </a:p>
          <a:p>
            <a:endParaRPr lang="pt-BR" sz="2400" dirty="0" smtClean="0"/>
          </a:p>
        </p:txBody>
      </p:sp>
      <p:sp>
        <p:nvSpPr>
          <p:cNvPr id="3" name="CaixaDeTexto 2"/>
          <p:cNvSpPr txBox="1"/>
          <p:nvPr/>
        </p:nvSpPr>
        <p:spPr>
          <a:xfrm>
            <a:off x="683568" y="116632"/>
            <a:ext cx="78488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Linhas de cumeada</a:t>
            </a:r>
          </a:p>
          <a:p>
            <a:pPr algn="ctr"/>
            <a:endParaRPr lang="pt-BR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Altitudes superiores a 1800 m</a:t>
            </a:r>
            <a:endParaRPr lang="pt-BR" sz="32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7544" y="1340768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- Topografia de entrada: grade do SRTM com resolução de 90 m</a:t>
            </a:r>
          </a:p>
          <a:p>
            <a:r>
              <a:rPr lang="pt-BR" dirty="0" smtClean="0"/>
              <a:t>- Todo ponto da grade com valor superior a 1800 é considerado como APP (vermelho)</a:t>
            </a: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04864"/>
            <a:ext cx="2952000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8122" y="2204864"/>
            <a:ext cx="2486206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2339752" y="6095037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Região da Serra do </a:t>
            </a:r>
            <a:r>
              <a:rPr lang="pt-BR" dirty="0" err="1" smtClean="0"/>
              <a:t>Imeri</a:t>
            </a:r>
            <a:r>
              <a:rPr lang="pt-BR" dirty="0" smtClean="0"/>
              <a:t> - AM (localização do Pico da Neblina a 3000 m de altitude)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Altitudes superiores a 1800 m</a:t>
            </a:r>
            <a:endParaRPr lang="pt-BR" sz="32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467544" y="1340768"/>
            <a:ext cx="83529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Questões:</a:t>
            </a:r>
          </a:p>
          <a:p>
            <a:endParaRPr lang="pt-BR" sz="2400" dirty="0" smtClean="0"/>
          </a:p>
          <a:p>
            <a:r>
              <a:rPr lang="pt-BR" sz="2400" dirty="0" smtClean="0"/>
              <a:t>- Se a topografia de entrada for representada por curvas de nível, selecionar os polígonos fechados das curvas de nível &gt;= 1800 m para definir as </a:t>
            </a:r>
            <a:r>
              <a:rPr lang="pt-BR" sz="2400" dirty="0" err="1" smtClean="0"/>
              <a:t>APPs</a:t>
            </a:r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- Pode ser necessário interpolar curvas de nível com elevação &gt;= 1800 m caso não existam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Altas declividades</a:t>
            </a:r>
            <a:endParaRPr lang="pt-BR" sz="32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7544" y="1340768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- Topografia de entrada: grade do SRTM com resolução de 90 m</a:t>
            </a:r>
          </a:p>
          <a:p>
            <a:r>
              <a:rPr lang="pt-BR" dirty="0" smtClean="0"/>
              <a:t>- Grade de declividade da topografia calculada pelo </a:t>
            </a:r>
            <a:r>
              <a:rPr lang="pt-BR" dirty="0" err="1" smtClean="0"/>
              <a:t>TerraHidro</a:t>
            </a:r>
            <a:r>
              <a:rPr lang="pt-BR" dirty="0" smtClean="0"/>
              <a:t> (valor em decimal)</a:t>
            </a:r>
          </a:p>
          <a:p>
            <a:r>
              <a:rPr lang="pt-BR" dirty="0" smtClean="0"/>
              <a:t>- Todo ponto da grade com valor superior a 1 (45° ou 100%) é considerado como APP (vermelho)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339752" y="6095037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Região da Serra do </a:t>
            </a:r>
            <a:r>
              <a:rPr lang="pt-BR" dirty="0" err="1" smtClean="0"/>
              <a:t>Imeri</a:t>
            </a:r>
            <a:r>
              <a:rPr lang="pt-BR" dirty="0" smtClean="0"/>
              <a:t> - AM</a:t>
            </a:r>
          </a:p>
        </p:txBody>
      </p:sp>
      <p:pic>
        <p:nvPicPr>
          <p:cNvPr id="1026" name="Picture 2" descr="regiao_0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708920"/>
            <a:ext cx="3240360" cy="3312368"/>
          </a:xfrm>
          <a:prstGeom prst="rect">
            <a:avLst/>
          </a:prstGeom>
          <a:noFill/>
        </p:spPr>
      </p:pic>
      <p:pic>
        <p:nvPicPr>
          <p:cNvPr id="1027" name="Picture 3" descr="regiao_0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709288"/>
            <a:ext cx="3240000" cy="331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1486525"/>
            <a:ext cx="83529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- APP definida como uma região ao redor do lago/lagoa (buffer)</a:t>
            </a:r>
          </a:p>
          <a:p>
            <a:endParaRPr lang="pt-BR" dirty="0" smtClean="0"/>
          </a:p>
          <a:p>
            <a:r>
              <a:rPr lang="pt-BR" dirty="0" smtClean="0"/>
              <a:t>- Largura da APP depende do lago/lagoa estar localizado em área rural ou urbana</a:t>
            </a:r>
          </a:p>
          <a:p>
            <a:endParaRPr lang="pt-BR" dirty="0" smtClean="0"/>
          </a:p>
          <a:p>
            <a:r>
              <a:rPr lang="pt-BR" dirty="0" smtClean="0"/>
              <a:t>- Em área rural, a área total do lago/lagoa determina a largura do buffer</a:t>
            </a:r>
          </a:p>
          <a:p>
            <a:endParaRPr lang="pt-BR" dirty="0" smtClean="0"/>
          </a:p>
          <a:p>
            <a:pPr>
              <a:buFontTx/>
              <a:buChar char="-"/>
            </a:pPr>
            <a:r>
              <a:rPr lang="pt-BR" dirty="0" smtClean="0"/>
              <a:t> APP (buffer):</a:t>
            </a:r>
          </a:p>
          <a:p>
            <a:pPr lvl="1">
              <a:buFont typeface="Arial" pitchFamily="34" charset="0"/>
              <a:buChar char="•"/>
            </a:pPr>
            <a:r>
              <a:rPr lang="pt-BR" dirty="0" smtClean="0"/>
              <a:t> área urbana: 30 m</a:t>
            </a:r>
          </a:p>
          <a:p>
            <a:pPr lvl="1">
              <a:buFont typeface="Arial" pitchFamily="34" charset="0"/>
              <a:buChar char="•"/>
            </a:pPr>
            <a:r>
              <a:rPr lang="pt-BR" dirty="0" smtClean="0"/>
              <a:t> área rural:</a:t>
            </a:r>
          </a:p>
          <a:p>
            <a:pPr lvl="2">
              <a:buFont typeface="Wingdings" pitchFamily="2" charset="2"/>
              <a:buChar char="§"/>
            </a:pPr>
            <a:r>
              <a:rPr lang="pt-BR" dirty="0" smtClean="0"/>
              <a:t> 50 m (área total &lt;= 20 ha)</a:t>
            </a:r>
          </a:p>
          <a:p>
            <a:pPr lvl="2">
              <a:buFont typeface="Wingdings" pitchFamily="2" charset="2"/>
              <a:buChar char="§"/>
            </a:pPr>
            <a:r>
              <a:rPr lang="pt-BR" dirty="0" smtClean="0"/>
              <a:t> 100 m (área total &gt; 20 ha)</a:t>
            </a:r>
          </a:p>
          <a:p>
            <a:endParaRPr lang="pt-BR" dirty="0" smtClean="0"/>
          </a:p>
          <a:p>
            <a:r>
              <a:rPr lang="pt-BR" dirty="0" smtClean="0"/>
              <a:t>- Lagos/Lagoas são representados por polígonos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Lagos/Lagoas</a:t>
            </a: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Lagos/Lagoas</a:t>
            </a:r>
            <a:endParaRPr lang="pt-BR" sz="3200" dirty="0"/>
          </a:p>
        </p:txBody>
      </p:sp>
      <p:pic>
        <p:nvPicPr>
          <p:cNvPr id="5" name="Imagem 4" descr="buffer30m_lago_urbano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568" y="1844824"/>
            <a:ext cx="3600400" cy="37444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395536" y="580526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Lagoa Santa – MG em área urbana</a:t>
            </a:r>
          </a:p>
        </p:txBody>
      </p:sp>
      <p:pic>
        <p:nvPicPr>
          <p:cNvPr id="8" name="Imagem 7" descr="buffer100m_lago_rural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024" y="1844824"/>
            <a:ext cx="3600000" cy="374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4427984" y="580526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Lagoa da Barra Velha – SC em área rural com área &gt; 20 ha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67544" y="1340768"/>
            <a:ext cx="8352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Questões:</a:t>
            </a:r>
          </a:p>
          <a:p>
            <a:endParaRPr lang="pt-BR" sz="2400" dirty="0" smtClean="0"/>
          </a:p>
          <a:p>
            <a:r>
              <a:rPr lang="pt-BR" sz="2400" dirty="0" smtClean="0"/>
              <a:t>- Propriedades que incluem lagos/lagoas afetam determinação das </a:t>
            </a:r>
            <a:r>
              <a:rPr lang="pt-BR" sz="2400" dirty="0" err="1" smtClean="0"/>
              <a:t>APPs</a:t>
            </a:r>
            <a:r>
              <a:rPr lang="pt-BR" sz="2400" dirty="0" smtClean="0"/>
              <a:t>?</a:t>
            </a:r>
          </a:p>
          <a:p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Lagos/Lagoas</a:t>
            </a:r>
            <a:endParaRPr lang="pt-BR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67544" y="1486525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- APP definida como uma região de 50 m ao redor da vereda (buffer)</a:t>
            </a:r>
          </a:p>
          <a:p>
            <a:r>
              <a:rPr lang="pt-BR" dirty="0" smtClean="0"/>
              <a:t>- Veredas são representadas por polígonos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Veredas</a:t>
            </a:r>
            <a:endParaRPr lang="pt-BR" sz="3200" dirty="0"/>
          </a:p>
        </p:txBody>
      </p:sp>
      <p:pic>
        <p:nvPicPr>
          <p:cNvPr id="4" name="Imagem 3" descr="buffer_veredas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656" y="2420888"/>
            <a:ext cx="6120680" cy="345638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051720" y="6095037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Vereda delimitada para vegetação indicada na região D: </a:t>
            </a:r>
            <a:r>
              <a:rPr lang="pt-BR" dirty="0" err="1" smtClean="0"/>
              <a:t>Mauritia</a:t>
            </a:r>
            <a:r>
              <a:rPr lang="pt-BR" dirty="0" smtClean="0"/>
              <a:t> flexuosa – buriti emergente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1547664" y="4437112"/>
            <a:ext cx="57606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1539787" y="406778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50 m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83568" y="116632"/>
            <a:ext cx="78488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Áreas de Preservação Permanente - </a:t>
            </a:r>
            <a:r>
              <a:rPr lang="pt-BR" sz="3600" dirty="0" err="1" smtClean="0"/>
              <a:t>APPs</a:t>
            </a:r>
            <a:endParaRPr lang="pt-BR" sz="3600" dirty="0" smtClean="0"/>
          </a:p>
          <a:p>
            <a:pPr algn="ctr"/>
            <a:r>
              <a:rPr lang="pt-BR" sz="3200" dirty="0" smtClean="0"/>
              <a:t>Veredas</a:t>
            </a:r>
            <a:endParaRPr lang="pt-BR" sz="32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6095037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Vereda localizada na bacia do Guariroba em Campo Grande – MS</a:t>
            </a:r>
          </a:p>
        </p:txBody>
      </p:sp>
      <p:pic>
        <p:nvPicPr>
          <p:cNvPr id="6" name="Imagem 5" descr="fotografia_veredas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5696" y="1484784"/>
            <a:ext cx="5400600" cy="4464496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>
          <a:xfrm flipH="1">
            <a:off x="3131840" y="2564904"/>
            <a:ext cx="360040" cy="14401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 rot="20569640">
            <a:off x="2940045" y="229346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50 m</a:t>
            </a:r>
            <a:endParaRPr lang="pt-B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950</Words>
  <Application>Microsoft Office PowerPoint</Application>
  <PresentationFormat>Apresentação na tela (4:3)</PresentationFormat>
  <Paragraphs>129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henrique</dc:creator>
  <cp:lastModifiedBy>henrique</cp:lastModifiedBy>
  <cp:revision>201</cp:revision>
  <dcterms:created xsi:type="dcterms:W3CDTF">2014-04-02T16:49:07Z</dcterms:created>
  <dcterms:modified xsi:type="dcterms:W3CDTF">2015-03-30T16:42:46Z</dcterms:modified>
</cp:coreProperties>
</file>